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9" r:id="rId1"/>
  </p:sldMasterIdLst>
  <p:sldIdLst>
    <p:sldId id="256" r:id="rId2"/>
    <p:sldId id="257" r:id="rId3"/>
    <p:sldId id="258" r:id="rId4"/>
    <p:sldId id="263" r:id="rId5"/>
    <p:sldId id="261" r:id="rId6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D145B"/>
    <a:srgbClr val="FF36C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4840B6A-A769-49BC-8ACA-C891EBED4337}" v="1147" dt="2021-10-01T13:51:44.690"/>
    <p1510:client id="{BC5E7118-40CB-4490-BB9E-CB5D49AB3CE9}" v="1632" dt="2021-10-01T17:20:08.32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68762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8620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384720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94239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876433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625165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93203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120932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29572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22571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10925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41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344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44150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62252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1105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06790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10/1/2021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09466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12" r:id="rId3"/>
    <p:sldLayoutId id="2147483713" r:id="rId4"/>
    <p:sldLayoutId id="2147483714" r:id="rId5"/>
    <p:sldLayoutId id="2147483715" r:id="rId6"/>
    <p:sldLayoutId id="2147483716" r:id="rId7"/>
    <p:sldLayoutId id="2147483717" r:id="rId8"/>
    <p:sldLayoutId id="2147483718" r:id="rId9"/>
    <p:sldLayoutId id="2147483719" r:id="rId10"/>
    <p:sldLayoutId id="2147483720" r:id="rId11"/>
    <p:sldLayoutId id="2147483726" r:id="rId12"/>
    <p:sldLayoutId id="2147483721" r:id="rId13"/>
    <p:sldLayoutId id="2147483722" r:id="rId14"/>
    <p:sldLayoutId id="2147483723" r:id="rId15"/>
    <p:sldLayoutId id="2147483724" r:id="rId16"/>
    <p:sldLayoutId id="2147483725" r:id="rId17"/>
  </p:sldLayoutIdLst>
  <p:hf sldNum="0" hdr="0" ftr="0" dt="0"/>
  <p:txStyles>
    <p:titleStyle>
      <a:lvl1pPr algn="ctr" defTabSz="457200" rtl="0" eaLnBrk="1" latinLnBrk="0" hangingPunct="1">
        <a:lnSpc>
          <a:spcPct val="100000"/>
        </a:lnSpc>
        <a:spcBef>
          <a:spcPct val="0"/>
        </a:spcBef>
        <a:buNone/>
        <a:defRPr sz="4000" i="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3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Um na multidão">
            <a:extLst>
              <a:ext uri="{FF2B5EF4-FFF2-40B4-BE49-F238E27FC236}">
                <a16:creationId xmlns:a16="http://schemas.microsoft.com/office/drawing/2014/main" id="{4BE13588-92D8-4C3D-87CC-713BA49675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t="8131" b="16869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>
            <a:normAutofit/>
          </a:bodyPr>
          <a:lstStyle/>
          <a:p>
            <a:r>
              <a:rPr lang="de-D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j-lt"/>
                <a:cs typeface="+mj-lt"/>
              </a:rPr>
              <a:t>DIVERSIDADE E ÉTICA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>
            <a:normAutofit/>
          </a:bodyPr>
          <a:lstStyle/>
          <a:p>
            <a:r>
              <a:rPr lang="de-D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A diversidade dentro de uma das maiores empresas de jogos</a:t>
            </a:r>
          </a:p>
          <a:p>
            <a:r>
              <a:rPr lang="de-D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Banco de </a:t>
            </a:r>
            <a:r>
              <a:rPr lang="de-DE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dados</a:t>
            </a:r>
            <a:r>
              <a:rPr lang="de-D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– Mauro Cesar </a:t>
            </a:r>
            <a:r>
              <a:rPr lang="de-DE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Faboci</a:t>
            </a:r>
            <a:r>
              <a:rPr lang="de-DE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de-DE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junior</a:t>
            </a:r>
            <a:endParaRPr lang="de-DE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4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2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4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F4E8242-ACCB-471C-AF30-E823A079B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Quem é a riot?</a:t>
            </a:r>
            <a:endParaRPr lang="pt-BR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79CD00E-A211-4DDD-95CC-9843FFACBA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indent="-305435"/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A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riot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é uma empresa fundada em 2006 que ficou mundialmente conhecida pelo seu lançamento League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of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Legends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em 2009</a:t>
            </a:r>
          </a:p>
          <a:p>
            <a:pPr indent="-305435"/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A empresa conta com os jogos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LeagueOfLegends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(MOBA), League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of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legendsWildRift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(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MOBAsmarthphone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)</a:t>
            </a:r>
          </a:p>
          <a:p>
            <a:pPr indent="-305435"/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A empresa já bateu 8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milhoes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de jogadores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simutaneos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com o LOL que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tambem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conta com 115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milhoes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de jogadores ativos mensais e bateu o marco de jogo mais jogado por horas jogadas</a:t>
            </a:r>
          </a:p>
          <a:p>
            <a:pPr indent="-305435"/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A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riot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tambem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é uma das pioneiras no mercado do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Esports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, incentivando o crescimento do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cenario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com campeonatos que encheram os maiores </a:t>
            </a:r>
            <a:r>
              <a:rPr lang="pt-BR" dirty="0" err="1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estadios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 do mundo inteiro</a:t>
            </a:r>
          </a:p>
        </p:txBody>
      </p:sp>
    </p:spTree>
    <p:extLst>
      <p:ext uri="{BB962C8B-B14F-4D97-AF65-F5344CB8AC3E}">
        <p14:creationId xmlns:p14="http://schemas.microsoft.com/office/powerpoint/2010/main" val="235063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8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p14="http://schemas.microsoft.com/office/powerpoint/2010/main" xmlns:a16="http://schemas.microsoft.com/office/drawing/2014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B60A98E9-50CD-4716-AF8C-E158D31DEA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0968" y="691058"/>
            <a:ext cx="3470310" cy="584411"/>
          </a:xfrm>
        </p:spPr>
        <p:txBody>
          <a:bodyPr anchor="b">
            <a:normAutofit/>
          </a:bodyPr>
          <a:lstStyle/>
          <a:p>
            <a:pPr algn="l"/>
            <a:r>
              <a:rPr lang="pt-BR" sz="2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Mulheres no poder!</a:t>
            </a:r>
            <a:endParaRPr lang="pt-BR" sz="240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44C5778-2D4C-495A-A71E-51408395F7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0968" y="1347280"/>
            <a:ext cx="3405573" cy="4068651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37465" indent="0">
              <a:lnSpc>
                <a:spcPct val="100000"/>
              </a:lnSpc>
              <a:buNone/>
            </a:pPr>
            <a:r>
              <a:rPr lang="pt-BR" sz="1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A Women@Riot é um programa que surgiu para ajudar no desenvolvimento das mulheres com o pessoal e profissional no mercado de trabalho criando uma comunidade em que possam aprender novas habilidades, receber treinamento e expandir suas conexções </a:t>
            </a:r>
            <a:endParaRPr lang="pt-BR" sz="140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</a:endParaRPr>
          </a:p>
          <a:p>
            <a:pPr marL="37465" indent="0">
              <a:lnSpc>
                <a:spcPct val="100000"/>
              </a:lnSpc>
              <a:buNone/>
            </a:pPr>
            <a:r>
              <a:rPr lang="pt-BR" sz="1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Em 2020 foram criados dois programas de lideranças para mulheres se aprimorarem.</a:t>
            </a:r>
          </a:p>
          <a:p>
            <a:pPr marL="37465" indent="0">
              <a:lnSpc>
                <a:spcPct val="100000"/>
              </a:lnSpc>
              <a:buNone/>
            </a:pPr>
            <a:r>
              <a:rPr lang="pt-BR" sz="140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A riot tambem realizou a parceria com terceiros para analizar detalhadamente os salarios semestralmente de seus funcionarios verificando a equidade salarial, compensação ou promoções da empresa inteira, constando que não há diferenças significativas nos resultados salarias ou promoções de mulheres ou outras minorias representadas.</a:t>
            </a:r>
          </a:p>
        </p:txBody>
      </p:sp>
      <p:pic>
        <p:nvPicPr>
          <p:cNvPr id="4" name="Imagem 4" descr="Gráfico, Gráfico de barras&#10;&#10;Descrição gerada automaticamente">
            <a:extLst>
              <a:ext uri="{FF2B5EF4-FFF2-40B4-BE49-F238E27FC236}">
                <a16:creationId xmlns:a16="http://schemas.microsoft.com/office/drawing/2014/main" id="{655789D2-68F4-462B-B2A8-F33C0A8F045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7351" y="1146534"/>
            <a:ext cx="6161183" cy="45746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75020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F3FD691-AED2-4080-948C-CD35DF0154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310588"/>
            <a:ext cx="10353763" cy="1269462"/>
          </a:xfrm>
        </p:spPr>
        <p:txBody>
          <a:bodyPr>
            <a:normAutofit/>
          </a:bodyPr>
          <a:lstStyle/>
          <a:p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Grupos de identidade Rioters</a:t>
            </a:r>
            <a:b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</a:br>
            <a:r>
              <a:rPr lang="pt-BR" sz="1200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são grupos volutarios de funcionarios da riot que visam dar ideias e perspectivas para manter a diversidade e inclusão dentro da empresa e sua comunidade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FC8613FE-2C4B-4C64-AC2F-9BA1217C3DF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Filipinos na Riot</a:t>
            </a:r>
            <a:endParaRPr lang="pt-BR">
              <a:ea typeface="+mn-lt"/>
              <a:cs typeface="+mn-lt"/>
            </a:endParaRPr>
          </a:p>
        </p:txBody>
      </p:sp>
      <p:pic>
        <p:nvPicPr>
          <p:cNvPr id="12" name="Imagem 12" descr="Uma imagem contendo comida, placar&#10;&#10;Descrição gerada automaticamente">
            <a:extLst>
              <a:ext uri="{FF2B5EF4-FFF2-40B4-BE49-F238E27FC236}">
                <a16:creationId xmlns:a16="http://schemas.microsoft.com/office/drawing/2014/main" id="{62E71C31-4D73-4071-B8C4-9077663E96C4}"/>
              </a:ext>
            </a:extLst>
          </p:cNvPr>
          <p:cNvPicPr>
            <a:picLocks noGrp="1" noChangeAspect="1"/>
          </p:cNvPicPr>
          <p:nvPr>
            <p:ph type="pic" idx="15"/>
          </p:nvPr>
        </p:nvPicPr>
        <p:blipFill rotWithShape="1">
          <a:blip r:embed="rId2"/>
          <a:srcRect t="3856" b="3856"/>
          <a:stretch/>
        </p:blipFill>
        <p:spPr>
          <a:xfrm>
            <a:off x="1137677" y="1938918"/>
            <a:ext cx="2853218" cy="1602954"/>
          </a:xfrm>
        </p:spPr>
      </p:pic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310B7E41-0CBD-472D-89F0-3DC60BADA146}"/>
              </a:ext>
            </a:extLst>
          </p:cNvPr>
          <p:cNvSpPr>
            <a:spLocks noGrp="1"/>
          </p:cNvSpPr>
          <p:nvPr>
            <p:ph type="body" sz="half" idx="18"/>
          </p:nvPr>
        </p:nvSpPr>
        <p:spPr/>
        <p:txBody>
          <a:bodyPr>
            <a:normAutofit/>
          </a:bodyPr>
          <a:lstStyle/>
          <a:p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O grupo veio para unir, homenagear e empoderar a comunidade filipina da riot e dos players celebrando e divulgando </a:t>
            </a:r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sua cultura.</a:t>
            </a:r>
            <a:endParaRPr lang="pt-BR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C671A400-AB01-4E70-813F-434DBAC2298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 Rainbow Arco-Íris</a:t>
            </a:r>
            <a:endParaRPr lang="pt-BR"/>
          </a:p>
        </p:txBody>
      </p:sp>
      <p:pic>
        <p:nvPicPr>
          <p:cNvPr id="13" name="Imagem 13" descr="Padrão do plano de fundo&#10;&#10;Descrição gerada automaticamente">
            <a:extLst>
              <a:ext uri="{FF2B5EF4-FFF2-40B4-BE49-F238E27FC236}">
                <a16:creationId xmlns:a16="http://schemas.microsoft.com/office/drawing/2014/main" id="{FA65A971-9CD5-49EE-A7CE-E33B9CE9150F}"/>
              </a:ext>
            </a:extLst>
          </p:cNvPr>
          <p:cNvPicPr>
            <a:picLocks noGrp="1" noChangeAspect="1"/>
          </p:cNvPicPr>
          <p:nvPr>
            <p:ph type="pic" idx="21"/>
          </p:nvPr>
        </p:nvPicPr>
        <p:blipFill rotWithShape="1">
          <a:blip r:embed="rId3"/>
          <a:srcRect t="3808" b="3808"/>
          <a:stretch/>
        </p:blipFill>
        <p:spPr>
          <a:xfrm>
            <a:off x="4663440" y="1939094"/>
            <a:ext cx="2856973" cy="1608164"/>
          </a:xfrm>
        </p:spPr>
      </p:pic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48AA6A2F-098C-4515-B465-D10212D54CF0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Tem com o objetivo promover as comunidades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,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 personagens e produtos 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LGBTQIA+ </a:t>
            </a:r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dentro e fora da riot </a:t>
            </a:r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transformando os ambientes dos videogames mais inclusivos para a comunidade.</a:t>
            </a:r>
            <a:endParaRPr lang="pt-BR" dirty="0">
              <a:ln>
                <a:solidFill>
                  <a:srgbClr val="000000">
                    <a:lumMod val="75000"/>
                    <a:lumOff val="25000"/>
                    <a:alpha val="10000"/>
                  </a:srgbClr>
                </a:solidFill>
              </a:ln>
              <a:effectLst>
                <a:outerShdw blurRad="9525" dist="25400" dir="14640000" algn="tl" rotWithShape="0">
                  <a:srgbClr val="000000">
                    <a:alpha val="30000"/>
                  </a:srgbClr>
                </a:outerShdw>
              </a:effectLst>
            </a:endParaRP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54B33621-390C-42FD-B549-7C5296D3152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Riot Noir</a:t>
            </a:r>
            <a:endParaRPr lang="pt-BR"/>
          </a:p>
        </p:txBody>
      </p:sp>
      <p:pic>
        <p:nvPicPr>
          <p:cNvPr id="15" name="Imagem 15">
            <a:extLst>
              <a:ext uri="{FF2B5EF4-FFF2-40B4-BE49-F238E27FC236}">
                <a16:creationId xmlns:a16="http://schemas.microsoft.com/office/drawing/2014/main" id="{56E0DE81-C7A9-449E-BFA3-F9059F7EFCE9}"/>
              </a:ext>
            </a:extLst>
          </p:cNvPr>
          <p:cNvPicPr>
            <a:picLocks noGrp="1" noChangeAspect="1"/>
          </p:cNvPicPr>
          <p:nvPr>
            <p:ph type="pic" idx="22"/>
          </p:nvPr>
        </p:nvPicPr>
        <p:blipFill rotWithShape="1">
          <a:blip r:embed="rId4"/>
          <a:srcRect t="3879" b="3879"/>
          <a:stretch/>
        </p:blipFill>
        <p:spPr>
          <a:xfrm>
            <a:off x="8194938" y="1934432"/>
            <a:ext cx="2853888" cy="1607294"/>
          </a:xfrm>
        </p:spPr>
      </p:pic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708A24BF-BCE4-4F84-A0CD-1CEC3E7218D1}"/>
              </a:ext>
            </a:extLst>
          </p:cNvPr>
          <p:cNvSpPr>
            <a:spLocks noGrp="1"/>
          </p:cNvSpPr>
          <p:nvPr>
            <p:ph type="body" sz="half" idx="20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n-lt"/>
                <a:cs typeface="+mn-lt"/>
              </a:rPr>
              <a:t>Está aqui para mostrar e ampliar as vozes negras da riot dentrou ou fora dos jogos promovendo o desenvolvimento  profissional, aumento na parceria das comunidades e criação de laços em grupos distintos .</a:t>
            </a:r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807337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1BFBC7A-5763-4D9A-B83E-A5A0239AC8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37745" y="397397"/>
            <a:ext cx="3880509" cy="1320349"/>
          </a:xfrm>
        </p:spPr>
        <p:txBody>
          <a:bodyPr>
            <a:normAutofit fontScale="90000"/>
          </a:bodyPr>
          <a:lstStyle/>
          <a:p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  <a:ea typeface="+mj-lt"/>
                <a:cs typeface="+mj-lt"/>
              </a:rPr>
              <a:t>Programa de Apoio a Criadores Sub-Representados</a:t>
            </a:r>
            <a:endParaRPr lang="pt-BR"/>
          </a:p>
        </p:txBody>
      </p:sp>
      <p:pic>
        <p:nvPicPr>
          <p:cNvPr id="5" name="Imagem 5" descr="Uma imagem contendo Diagrama&#10;&#10;Descrição gerada automaticamente">
            <a:extLst>
              <a:ext uri="{FF2B5EF4-FFF2-40B4-BE49-F238E27FC236}">
                <a16:creationId xmlns:a16="http://schemas.microsoft.com/office/drawing/2014/main" id="{29365EC1-8F63-4062-83F8-3632F74E2F2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37962" y="473390"/>
            <a:ext cx="6247950" cy="2883155"/>
          </a:xfr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2B0EFCE-56A7-4114-9D37-2B2D51329F8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76200" y="4129831"/>
            <a:ext cx="11153267" cy="1829846"/>
          </a:xfrm>
        </p:spPr>
        <p:txBody>
          <a:bodyPr/>
          <a:lstStyle/>
          <a:p>
            <a:r>
              <a:rPr lang="pt-BR" dirty="0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O programa de Apoio a criadores sub-representados tem com o objetivo oferecer 10 Milhoes de dolares para criadores de startups de jogos para criadores pouco representados, em 2020 foram enviados mais de 5 Milhoes de dolares para diferentes startups fazendo com que 30% do investimento da riot seja enviado para desenvolvedores negros e 50% do valor para desenvolvedoras mulheres, alem disso tambem já foram enviados 1,6 Milhões de dolares para apoio e orientação no </a:t>
            </a:r>
            <a:r>
              <a:rPr lang="pt-BR">
                <a:ln>
                  <a:solidFill>
                    <a:srgbClr val="000000">
                      <a:lumMod val="75000"/>
                      <a:lumOff val="25000"/>
                      <a:alpha val="10000"/>
                    </a:srgbClr>
                  </a:solidFill>
                </a:ln>
                <a:effectLst>
                  <a:outerShdw blurRad="9525" dist="25400" dir="14640000" algn="tl" rotWithShape="0">
                    <a:srgbClr val="000000">
                      <a:alpha val="30000"/>
                    </a:srgbClr>
                  </a:outerShdw>
                </a:effectLst>
              </a:rPr>
              <a:t>desenvolvimento de jogos em regiões que são mais esquecidas globalmente.</a:t>
            </a:r>
            <a:endParaRPr lang="pt-BR" dirty="0"/>
          </a:p>
        </p:txBody>
      </p:sp>
      <p:graphicFrame>
        <p:nvGraphicFramePr>
          <p:cNvPr id="6" name="Tabela 6">
            <a:extLst>
              <a:ext uri="{FF2B5EF4-FFF2-40B4-BE49-F238E27FC236}">
                <a16:creationId xmlns:a16="http://schemas.microsoft.com/office/drawing/2014/main" id="{F9110839-E2AC-43FA-A5EE-8A99974FDB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9274638"/>
              </p:ext>
            </p:extLst>
          </p:nvPr>
        </p:nvGraphicFramePr>
        <p:xfrm>
          <a:off x="6973746" y="2179898"/>
          <a:ext cx="4986759" cy="10513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86759">
                  <a:extLst>
                    <a:ext uri="{9D8B030D-6E8A-4147-A177-3AD203B41FA5}">
                      <a16:colId xmlns:a16="http://schemas.microsoft.com/office/drawing/2014/main" val="1359338804"/>
                    </a:ext>
                  </a:extLst>
                </a:gridCol>
              </a:tblGrid>
              <a:tr h="1051347">
                <a:tc>
                  <a:txBody>
                    <a:bodyPr/>
                    <a:lstStyle/>
                    <a:p>
                      <a:r>
                        <a:rPr lang="pt-BR" b="0" dirty="0">
                          <a:latin typeface="Times"/>
                        </a:rPr>
                        <a:t>Após o assassinato de geoge floyd a riot se </a:t>
                      </a:r>
                      <a:r>
                        <a:rPr lang="pt-BR" b="0">
                          <a:latin typeface="Times"/>
                        </a:rPr>
                        <a:t>comprometeu ainda mais em combater o historico de injustiça que a comunidade negra sofre!</a:t>
                      </a:r>
                      <a:endParaRPr lang="pt-BR" b="0" dirty="0">
                        <a:latin typeface="Times"/>
                      </a:endParaRP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2640798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492867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RegularSeedLeftStep">
      <a:dk1>
        <a:srgbClr val="000000"/>
      </a:dk1>
      <a:lt1>
        <a:srgbClr val="FFFFFF"/>
      </a:lt1>
      <a:dk2>
        <a:srgbClr val="32233E"/>
      </a:dk2>
      <a:lt2>
        <a:srgbClr val="E2E5E8"/>
      </a:lt2>
      <a:accent1>
        <a:srgbClr val="C38B4D"/>
      </a:accent1>
      <a:accent2>
        <a:srgbClr val="B1473B"/>
      </a:accent2>
      <a:accent3>
        <a:srgbClr val="C34D72"/>
      </a:accent3>
      <a:accent4>
        <a:srgbClr val="B13B91"/>
      </a:accent4>
      <a:accent5>
        <a:srgbClr val="B24DC3"/>
      </a:accent5>
      <a:accent6>
        <a:srgbClr val="6F3BB1"/>
      </a:accent6>
      <a:hlink>
        <a:srgbClr val="3F7CBF"/>
      </a:hlink>
      <a:folHlink>
        <a:srgbClr val="7F7F7F"/>
      </a:folHlink>
    </a:clrScheme>
    <a:fontScheme name="Slate">
      <a:majorFont>
        <a:latin typeface="Bookman Old Style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5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6" baseType="lpstr">
      <vt:lpstr>SlateVTI</vt:lpstr>
      <vt:lpstr>DIVERSIDADE E ÉTICA</vt:lpstr>
      <vt:lpstr>Quem é a riot?</vt:lpstr>
      <vt:lpstr>Mulheres no poder!</vt:lpstr>
      <vt:lpstr>Grupos de identidade Rioters são grupos volutarios de funcionarios da riot que visam dar ideias e perspectivas para manter a diversidade e inclusão dentro da empresa e sua comunidade</vt:lpstr>
      <vt:lpstr>Programa de Apoio a Criadores Sub-Representados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399</cp:revision>
  <dcterms:created xsi:type="dcterms:W3CDTF">2021-10-01T12:08:31Z</dcterms:created>
  <dcterms:modified xsi:type="dcterms:W3CDTF">2021-10-01T17:20:28Z</dcterms:modified>
</cp:coreProperties>
</file>

<file path=docProps/thumbnail.jpeg>
</file>